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7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u="sng" dirty="0" smtClean="0"/>
              <a:t>APPLIANCES</a:t>
            </a:r>
            <a:endParaRPr lang="en-Z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488"/>
            <a:ext cx="9110898" cy="5143512"/>
          </a:xfrm>
        </p:spPr>
        <p:txBody>
          <a:bodyPr>
            <a:noAutofit/>
          </a:bodyPr>
          <a:lstStyle/>
          <a:p>
            <a:pPr algn="just"/>
            <a:r>
              <a:rPr lang="en-ZA" sz="2400" b="1" u="sng" dirty="0" smtClean="0"/>
              <a:t>Resistors</a:t>
            </a:r>
            <a:r>
              <a:rPr lang="en-ZA" sz="2400" dirty="0" smtClean="0"/>
              <a:t> are </a:t>
            </a:r>
            <a:r>
              <a:rPr lang="en-ZA" sz="2400" b="1" dirty="0" smtClean="0"/>
              <a:t>poor conductors </a:t>
            </a:r>
            <a:r>
              <a:rPr lang="en-ZA" sz="2400" dirty="0" smtClean="0"/>
              <a:t>that force electrons to use more energy to move through them. </a:t>
            </a:r>
            <a:r>
              <a:rPr lang="en-ZA" sz="2400" u="sng" dirty="0" smtClean="0"/>
              <a:t>We can use that energy as follows</a:t>
            </a:r>
            <a:r>
              <a:rPr lang="en-ZA" sz="2400" dirty="0" smtClean="0"/>
              <a:t>:</a:t>
            </a:r>
          </a:p>
          <a:p>
            <a:pPr algn="just"/>
            <a:endParaRPr lang="en-ZA" sz="2400" dirty="0"/>
          </a:p>
          <a:p>
            <a:pPr algn="just"/>
            <a:endParaRPr lang="en-ZA" sz="2400" dirty="0" smtClean="0"/>
          </a:p>
          <a:p>
            <a:pPr algn="just"/>
            <a:endParaRPr lang="en-ZA" sz="2400" dirty="0"/>
          </a:p>
          <a:p>
            <a:pPr algn="just"/>
            <a:endParaRPr lang="en-ZA" sz="2400" dirty="0" smtClean="0"/>
          </a:p>
          <a:p>
            <a:pPr algn="just"/>
            <a:endParaRPr lang="en-ZA" sz="2400" dirty="0" smtClean="0"/>
          </a:p>
          <a:p>
            <a:pPr marL="0" indent="0" algn="just">
              <a:buNone/>
            </a:pPr>
            <a:endParaRPr lang="en-ZA" sz="2400" dirty="0" smtClean="0"/>
          </a:p>
          <a:p>
            <a:pPr algn="just">
              <a:buFontTx/>
              <a:buChar char="-"/>
            </a:pPr>
            <a:r>
              <a:rPr lang="en-ZA" sz="2400" b="1" i="1" dirty="0" smtClean="0"/>
              <a:t>Bulb</a:t>
            </a:r>
            <a:r>
              <a:rPr lang="en-ZA" sz="2400" dirty="0" smtClean="0"/>
              <a:t> filaments (Tungsten) are resistors that produce light.</a:t>
            </a:r>
          </a:p>
          <a:p>
            <a:pPr algn="just">
              <a:buFontTx/>
              <a:buChar char="-"/>
            </a:pPr>
            <a:r>
              <a:rPr lang="en-ZA" sz="2400" dirty="0" err="1" smtClean="0"/>
              <a:t>Nichrome</a:t>
            </a:r>
            <a:r>
              <a:rPr lang="en-ZA" sz="2400" dirty="0" smtClean="0"/>
              <a:t> is commonly used in resistors for toasters, heaters, stoves.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180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"/>
            <a:ext cx="3098738" cy="18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7" y="2743196"/>
            <a:ext cx="6500827" cy="317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060"/>
            <a:ext cx="2643174" cy="312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686800" cy="857232"/>
          </a:xfrm>
        </p:spPr>
        <p:txBody>
          <a:bodyPr>
            <a:normAutofit/>
          </a:bodyPr>
          <a:lstStyle/>
          <a:p>
            <a:pPr algn="l"/>
            <a:r>
              <a:rPr lang="en-US" b="1" u="sng" dirty="0" smtClean="0"/>
              <a:t>POSSIBLE PROBLEMS – </a:t>
            </a:r>
            <a:r>
              <a:rPr lang="en-US" b="1" i="1" u="sng" dirty="0" smtClean="0"/>
              <a:t>Pg. 36-37</a:t>
            </a:r>
            <a:endParaRPr lang="en-ZA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2"/>
            <a:ext cx="9144000" cy="59492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/>
              <a:t>Short</a:t>
            </a:r>
            <a:r>
              <a:rPr lang="en-US" dirty="0" smtClean="0"/>
              <a:t> </a:t>
            </a:r>
            <a:r>
              <a:rPr lang="en-US" b="1" dirty="0" smtClean="0"/>
              <a:t>Circuit</a:t>
            </a:r>
            <a:r>
              <a:rPr lang="en-US" dirty="0" smtClean="0"/>
              <a:t> – The electrons move along a pathway that is different to where it should go – it takes a short-cut. This can result in over-heating, and a fire can break out.</a:t>
            </a:r>
          </a:p>
          <a:p>
            <a:pPr algn="just"/>
            <a:r>
              <a:rPr lang="en-US" b="1" dirty="0" smtClean="0"/>
              <a:t>Electrical</a:t>
            </a:r>
            <a:r>
              <a:rPr lang="en-US" dirty="0" smtClean="0"/>
              <a:t> </a:t>
            </a:r>
            <a:r>
              <a:rPr lang="en-US" b="1" dirty="0" smtClean="0"/>
              <a:t>Overload</a:t>
            </a:r>
            <a:r>
              <a:rPr lang="en-US" dirty="0" smtClean="0"/>
              <a:t> – when too many appliances are operating from one plug, you are using too much current, and can overheat.</a:t>
            </a:r>
          </a:p>
          <a:p>
            <a:pPr algn="just"/>
            <a:r>
              <a:rPr lang="en-US" b="1" dirty="0" smtClean="0"/>
              <a:t>Fuses</a:t>
            </a:r>
            <a:r>
              <a:rPr lang="en-US" dirty="0" smtClean="0"/>
              <a:t> – this is a little unit that has a thin piece of wire in it. If you overheat the circuit, this little wire melts, and stops the flow of electrons. Find the problem, fix it up, and put in a new fuse.</a:t>
            </a:r>
          </a:p>
          <a:p>
            <a:pPr algn="just"/>
            <a:r>
              <a:rPr lang="en-US" b="1" dirty="0" smtClean="0"/>
              <a:t>Circuit</a:t>
            </a:r>
            <a:r>
              <a:rPr lang="en-US" dirty="0" smtClean="0"/>
              <a:t> </a:t>
            </a:r>
            <a:r>
              <a:rPr lang="en-US" b="1" dirty="0" smtClean="0"/>
              <a:t>Breakers</a:t>
            </a:r>
            <a:r>
              <a:rPr lang="en-US" dirty="0" smtClean="0"/>
              <a:t>  - this is a </a:t>
            </a:r>
            <a:r>
              <a:rPr lang="en-US" b="1" i="1" dirty="0" smtClean="0"/>
              <a:t>trip-switch</a:t>
            </a:r>
            <a:r>
              <a:rPr lang="en-US" dirty="0" smtClean="0"/>
              <a:t> that does the same job in your house, as would a fuse. Quicker than a fuse, more reliable, easier to switch back on.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2"/>
            <a:ext cx="1295400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28683"/>
          </a:xfrm>
        </p:spPr>
        <p:txBody>
          <a:bodyPr/>
          <a:lstStyle/>
          <a:p>
            <a:r>
              <a:rPr lang="en-ZA" b="1" u="sng" dirty="0" smtClean="0"/>
              <a:t>POSSIBLE PROBLEMS: </a:t>
            </a:r>
            <a:r>
              <a:rPr lang="en-ZA" b="1" i="1" u="sng" dirty="0" smtClean="0"/>
              <a:t>PICTURES</a:t>
            </a:r>
            <a:endParaRPr lang="en-ZA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2958"/>
            <a:ext cx="9144000" cy="5915042"/>
          </a:xfrm>
        </p:spPr>
        <p:txBody>
          <a:bodyPr/>
          <a:lstStyle/>
          <a:p>
            <a:pPr>
              <a:buNone/>
            </a:pPr>
            <a:r>
              <a:rPr lang="en-ZA" dirty="0" smtClean="0"/>
              <a:t>     </a:t>
            </a:r>
            <a:r>
              <a:rPr lang="en-ZA" u="sng" dirty="0" smtClean="0"/>
              <a:t>SHORT CIRCUITS</a:t>
            </a:r>
            <a:r>
              <a:rPr lang="en-ZA" dirty="0" smtClean="0"/>
              <a:t>		 </a:t>
            </a:r>
            <a:r>
              <a:rPr lang="en-ZA" u="sng" dirty="0" smtClean="0"/>
              <a:t>ELECTRICAL OVERLOAD</a:t>
            </a:r>
          </a:p>
          <a:p>
            <a:pPr>
              <a:buNone/>
            </a:pPr>
            <a:endParaRPr lang="en-ZA" dirty="0" smtClean="0"/>
          </a:p>
          <a:p>
            <a:pPr>
              <a:buNone/>
            </a:pPr>
            <a:endParaRPr lang="en-ZA" dirty="0" smtClean="0"/>
          </a:p>
          <a:p>
            <a:pPr>
              <a:buNone/>
            </a:pPr>
            <a:endParaRPr lang="en-ZA" dirty="0" smtClean="0"/>
          </a:p>
          <a:p>
            <a:pPr>
              <a:buNone/>
            </a:pPr>
            <a:r>
              <a:rPr lang="en-ZA" dirty="0" smtClean="0"/>
              <a:t>		       </a:t>
            </a:r>
            <a:r>
              <a:rPr lang="en-ZA" u="sng" dirty="0" smtClean="0"/>
              <a:t>FUSES</a:t>
            </a:r>
            <a:r>
              <a:rPr lang="en-ZA" dirty="0" smtClean="0"/>
              <a:t>			      </a:t>
            </a:r>
            <a:r>
              <a:rPr lang="en-ZA" u="sng" dirty="0" smtClean="0"/>
              <a:t>CIRCUIT BREAKERS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488"/>
            <a:ext cx="4286248" cy="205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543037"/>
            <a:ext cx="4857752" cy="222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1935"/>
            <a:ext cx="4286248" cy="244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4371983"/>
            <a:ext cx="4786314" cy="248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3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en-ZA" b="1" u="sng" dirty="0" smtClean="0"/>
              <a:t>More Resistors, from Pages 37-39</a:t>
            </a:r>
            <a:endParaRPr lang="en-Z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92500" lnSpcReduction="10000"/>
          </a:bodyPr>
          <a:lstStyle/>
          <a:p>
            <a:pPr lvl="0" algn="just">
              <a:buFontTx/>
              <a:buChar char="-"/>
            </a:pPr>
            <a:r>
              <a:rPr lang="en-ZA" sz="3000" dirty="0" smtClean="0">
                <a:solidFill>
                  <a:prstClr val="black"/>
                </a:solidFill>
              </a:rPr>
              <a:t>Light Emitting Diodes (LEDs) </a:t>
            </a:r>
            <a:r>
              <a:rPr lang="en-ZA" sz="3000" dirty="0">
                <a:solidFill>
                  <a:prstClr val="black"/>
                </a:solidFill>
              </a:rPr>
              <a:t>produce light. </a:t>
            </a:r>
            <a:endParaRPr lang="en-ZA" sz="3000" dirty="0" smtClean="0">
              <a:solidFill>
                <a:prstClr val="black"/>
              </a:solidFill>
            </a:endParaRPr>
          </a:p>
          <a:p>
            <a:pPr lvl="0" algn="just">
              <a:buFontTx/>
              <a:buChar char="-"/>
            </a:pPr>
            <a:r>
              <a:rPr lang="en-ZA" sz="3000" i="1" dirty="0" smtClean="0">
                <a:solidFill>
                  <a:prstClr val="black"/>
                </a:solidFill>
              </a:rPr>
              <a:t>Movement</a:t>
            </a:r>
            <a:r>
              <a:rPr lang="en-ZA" sz="3000" dirty="0" smtClean="0">
                <a:solidFill>
                  <a:prstClr val="black"/>
                </a:solidFill>
              </a:rPr>
              <a:t> </a:t>
            </a:r>
            <a:r>
              <a:rPr lang="en-ZA" sz="3000" dirty="0">
                <a:solidFill>
                  <a:prstClr val="black"/>
                </a:solidFill>
              </a:rPr>
              <a:t>results from fans, motors, </a:t>
            </a:r>
            <a:r>
              <a:rPr lang="en-ZA" sz="3000" dirty="0" smtClean="0">
                <a:solidFill>
                  <a:prstClr val="black"/>
                </a:solidFill>
              </a:rPr>
              <a:t>micro-</a:t>
            </a:r>
          </a:p>
          <a:p>
            <a:pPr marL="0" lvl="0" indent="0" algn="just">
              <a:buNone/>
            </a:pPr>
            <a:r>
              <a:rPr lang="en-ZA" sz="3000" dirty="0" smtClean="0">
                <a:solidFill>
                  <a:prstClr val="black"/>
                </a:solidFill>
              </a:rPr>
              <a:t>     waves.</a:t>
            </a:r>
          </a:p>
          <a:p>
            <a:pPr lvl="0" algn="just">
              <a:buNone/>
            </a:pPr>
            <a:r>
              <a:rPr lang="en-ZA" sz="3000" dirty="0" smtClean="0">
                <a:solidFill>
                  <a:prstClr val="black"/>
                </a:solidFill>
              </a:rPr>
              <a:t>- </a:t>
            </a:r>
            <a:r>
              <a:rPr lang="en-ZA" sz="3000" i="1" dirty="0" smtClean="0">
                <a:solidFill>
                  <a:prstClr val="black"/>
                </a:solidFill>
              </a:rPr>
              <a:t>Heat</a:t>
            </a:r>
            <a:r>
              <a:rPr lang="en-ZA" sz="3000" dirty="0" smtClean="0">
                <a:solidFill>
                  <a:prstClr val="black"/>
                </a:solidFill>
              </a:rPr>
              <a:t> </a:t>
            </a:r>
            <a:r>
              <a:rPr lang="en-ZA" sz="3000" dirty="0">
                <a:solidFill>
                  <a:prstClr val="black"/>
                </a:solidFill>
              </a:rPr>
              <a:t>in kettles, irons, heaters, </a:t>
            </a:r>
            <a:r>
              <a:rPr lang="en-ZA" sz="3000" dirty="0" smtClean="0">
                <a:solidFill>
                  <a:prstClr val="black"/>
                </a:solidFill>
              </a:rPr>
              <a:t>stoves</a:t>
            </a:r>
            <a:r>
              <a:rPr lang="en-ZA" sz="3000" dirty="0">
                <a:solidFill>
                  <a:prstClr val="black"/>
                </a:solidFill>
              </a:rPr>
              <a:t>, toasters.</a:t>
            </a:r>
          </a:p>
          <a:p>
            <a:pPr lvl="0" algn="just">
              <a:buNone/>
            </a:pPr>
            <a:r>
              <a:rPr lang="en-ZA" sz="3000" dirty="0">
                <a:solidFill>
                  <a:prstClr val="black"/>
                </a:solidFill>
              </a:rPr>
              <a:t>- </a:t>
            </a:r>
            <a:r>
              <a:rPr lang="en-ZA" sz="3000" i="1" dirty="0">
                <a:solidFill>
                  <a:prstClr val="black"/>
                </a:solidFill>
              </a:rPr>
              <a:t>Sound</a:t>
            </a:r>
            <a:r>
              <a:rPr lang="en-ZA" sz="3000" dirty="0">
                <a:solidFill>
                  <a:prstClr val="black"/>
                </a:solidFill>
              </a:rPr>
              <a:t> from buzzers, doorbells, radios, televisions.</a:t>
            </a:r>
          </a:p>
          <a:p>
            <a:pPr lvl="0" algn="just">
              <a:buFontTx/>
              <a:buChar char="-"/>
            </a:pPr>
            <a:r>
              <a:rPr lang="en-ZA" sz="3000" dirty="0" err="1" smtClean="0">
                <a:solidFill>
                  <a:prstClr val="black"/>
                </a:solidFill>
              </a:rPr>
              <a:t>ElectroPlating</a:t>
            </a:r>
            <a:r>
              <a:rPr lang="en-ZA" sz="3000" dirty="0" smtClean="0">
                <a:solidFill>
                  <a:prstClr val="black"/>
                </a:solidFill>
              </a:rPr>
              <a:t> </a:t>
            </a:r>
            <a:r>
              <a:rPr lang="en-ZA" sz="3000" dirty="0">
                <a:solidFill>
                  <a:prstClr val="black"/>
                </a:solidFill>
              </a:rPr>
              <a:t>by </a:t>
            </a:r>
            <a:r>
              <a:rPr lang="en-ZA" sz="3000" dirty="0" err="1">
                <a:solidFill>
                  <a:prstClr val="black"/>
                </a:solidFill>
              </a:rPr>
              <a:t>ElectroLysis</a:t>
            </a:r>
            <a:r>
              <a:rPr lang="en-ZA" sz="3000" dirty="0">
                <a:solidFill>
                  <a:prstClr val="black"/>
                </a:solidFill>
              </a:rPr>
              <a:t> (</a:t>
            </a:r>
            <a:r>
              <a:rPr lang="en-ZA" sz="3000" i="1" dirty="0">
                <a:solidFill>
                  <a:prstClr val="black"/>
                </a:solidFill>
              </a:rPr>
              <a:t>see page 21</a:t>
            </a:r>
            <a:r>
              <a:rPr lang="en-ZA" sz="3000" dirty="0" smtClean="0">
                <a:solidFill>
                  <a:prstClr val="black"/>
                </a:solidFill>
              </a:rPr>
              <a:t>).</a:t>
            </a:r>
          </a:p>
          <a:p>
            <a:pPr lvl="0" algn="just">
              <a:buFontTx/>
              <a:buChar char="-"/>
            </a:pPr>
            <a:endParaRPr lang="en-ZA" sz="3000" dirty="0">
              <a:solidFill>
                <a:prstClr val="black"/>
              </a:solidFill>
            </a:endParaRPr>
          </a:p>
          <a:p>
            <a:pPr lvl="0" algn="just">
              <a:buFontTx/>
              <a:buChar char="-"/>
            </a:pPr>
            <a:endParaRPr lang="en-ZA" sz="3000" dirty="0" smtClean="0">
              <a:solidFill>
                <a:prstClr val="black"/>
              </a:solidFill>
            </a:endParaRPr>
          </a:p>
          <a:p>
            <a:pPr lvl="0" algn="just">
              <a:buFontTx/>
              <a:buChar char="-"/>
            </a:pPr>
            <a:endParaRPr lang="en-ZA" sz="30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en-ZA" sz="3000" dirty="0">
              <a:solidFill>
                <a:prstClr val="black"/>
              </a:solidFill>
            </a:endParaRPr>
          </a:p>
          <a:p>
            <a:pPr lvl="0" algn="just">
              <a:buNone/>
            </a:pPr>
            <a:r>
              <a:rPr lang="en-ZA" sz="3000" dirty="0" smtClean="0">
                <a:solidFill>
                  <a:prstClr val="black"/>
                </a:solidFill>
              </a:rPr>
              <a:t>- </a:t>
            </a:r>
            <a:r>
              <a:rPr lang="en-ZA" sz="3000" dirty="0" err="1" smtClean="0">
                <a:solidFill>
                  <a:prstClr val="black"/>
                </a:solidFill>
              </a:rPr>
              <a:t>ElectroMagnet</a:t>
            </a:r>
            <a:r>
              <a:rPr lang="en-ZA" sz="3000" dirty="0" smtClean="0">
                <a:solidFill>
                  <a:prstClr val="black"/>
                </a:solidFill>
              </a:rPr>
              <a:t> </a:t>
            </a:r>
            <a:r>
              <a:rPr lang="en-ZA" sz="3000" dirty="0">
                <a:solidFill>
                  <a:prstClr val="black"/>
                </a:solidFill>
              </a:rPr>
              <a:t>results from an electric current passing </a:t>
            </a:r>
            <a:r>
              <a:rPr lang="en-ZA" sz="3000" b="1" dirty="0">
                <a:solidFill>
                  <a:prstClr val="black"/>
                </a:solidFill>
              </a:rPr>
              <a:t>around</a:t>
            </a:r>
            <a:r>
              <a:rPr lang="en-ZA" sz="3000" dirty="0">
                <a:solidFill>
                  <a:prstClr val="black"/>
                </a:solidFill>
              </a:rPr>
              <a:t> a piece of iron</a:t>
            </a:r>
            <a:r>
              <a:rPr lang="en-ZA" sz="3000" dirty="0" smtClean="0">
                <a:solidFill>
                  <a:prstClr val="black"/>
                </a:solidFill>
              </a:rPr>
              <a:t>.</a:t>
            </a:r>
            <a:endParaRPr lang="en-ZA" sz="3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928670"/>
            <a:ext cx="2643174" cy="20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883675"/>
            <a:ext cx="4071966" cy="178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929068"/>
            <a:ext cx="4100466" cy="174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2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28670"/>
          </a:xfrm>
        </p:spPr>
        <p:txBody>
          <a:bodyPr>
            <a:normAutofit/>
          </a:bodyPr>
          <a:lstStyle/>
          <a:p>
            <a:pPr algn="l"/>
            <a:r>
              <a:rPr lang="en-ZA" b="1" u="sng" dirty="0" smtClean="0"/>
              <a:t>QUESTIONS Pages 89-90</a:t>
            </a:r>
            <a:endParaRPr lang="en-Z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pPr>
              <a:buNone/>
            </a:pPr>
            <a:r>
              <a:rPr lang="en-ZA" sz="2000" u="sng" dirty="0" smtClean="0"/>
              <a:t>Question 1</a:t>
            </a:r>
          </a:p>
          <a:p>
            <a:pPr marL="514350" indent="-514350">
              <a:buAutoNum type="arabicPeriod"/>
            </a:pPr>
            <a:r>
              <a:rPr lang="en-ZA" sz="2000" dirty="0" smtClean="0"/>
              <a:t>Electric charge flowing in conductor.		[2]</a:t>
            </a:r>
          </a:p>
          <a:p>
            <a:pPr marL="514350" indent="-514350">
              <a:buAutoNum type="arabicPeriod"/>
            </a:pPr>
            <a:r>
              <a:rPr lang="en-ZA" sz="2000" dirty="0" smtClean="0"/>
              <a:t>(a) Electrons/Power		(b) conduct	[2]</a:t>
            </a:r>
          </a:p>
          <a:p>
            <a:pPr marL="514350" indent="-514350">
              <a:buAutoNum type="arabicPeriod"/>
            </a:pPr>
            <a:r>
              <a:rPr lang="en-ZA" sz="2000" dirty="0" smtClean="0"/>
              <a:t>Conductor allows charges to pass through it.</a:t>
            </a:r>
            <a:r>
              <a:rPr lang="en-ZA" sz="2000" dirty="0"/>
              <a:t> </a:t>
            </a:r>
            <a:r>
              <a:rPr lang="en-ZA" sz="2000" dirty="0" smtClean="0"/>
              <a:t>Insulator does not. 	[4]</a:t>
            </a:r>
          </a:p>
          <a:p>
            <a:pPr marL="514350" indent="-514350">
              <a:buAutoNum type="arabicPeriod"/>
            </a:pPr>
            <a:r>
              <a:rPr lang="en-ZA" sz="2000" dirty="0" smtClean="0"/>
              <a:t>Symbols show what is in that circuit.				[2]</a:t>
            </a:r>
          </a:p>
          <a:p>
            <a:pPr marL="514350" indent="-514350">
              <a:buNone/>
            </a:pPr>
            <a:r>
              <a:rPr lang="en-ZA" sz="2000" u="sng" dirty="0" smtClean="0"/>
              <a:t>Question </a:t>
            </a:r>
            <a:r>
              <a:rPr lang="en-ZA" sz="2000" u="sng" dirty="0" smtClean="0"/>
              <a:t>2 </a:t>
            </a:r>
            <a:r>
              <a:rPr lang="en-ZA" sz="2000" dirty="0" smtClean="0"/>
              <a:t>[</a:t>
            </a:r>
            <a:r>
              <a:rPr lang="en-ZA" sz="2000" dirty="0" smtClean="0"/>
              <a:t>16]</a:t>
            </a:r>
          </a:p>
          <a:p>
            <a:pPr marL="514350" indent="-514350">
              <a:buNone/>
            </a:pPr>
            <a:endParaRPr lang="en-ZA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635054"/>
              </p:ext>
            </p:extLst>
          </p:nvPr>
        </p:nvGraphicFramePr>
        <p:xfrm>
          <a:off x="1745567" y="2870747"/>
          <a:ext cx="6934200" cy="3953256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658178"/>
                <a:gridCol w="1884293"/>
                <a:gridCol w="3391729"/>
              </a:tblGrid>
              <a:tr h="432816">
                <a:tc>
                  <a:txBody>
                    <a:bodyPr/>
                    <a:lstStyle/>
                    <a:p>
                      <a:pPr algn="ctr"/>
                      <a:r>
                        <a:rPr lang="en-ZA" sz="2200" u="sng" dirty="0" smtClean="0"/>
                        <a:t>Component</a:t>
                      </a:r>
                      <a:endParaRPr lang="en-ZA" sz="2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200" u="sng" dirty="0" smtClean="0"/>
                        <a:t>Circuit Symbol</a:t>
                      </a:r>
                      <a:endParaRPr lang="en-ZA" sz="2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200" dirty="0" smtClean="0"/>
                        <a:t>Function</a:t>
                      </a:r>
                      <a:endParaRPr lang="en-ZA" sz="2200" dirty="0"/>
                    </a:p>
                  </a:txBody>
                  <a:tcPr/>
                </a:tc>
              </a:tr>
              <a:tr h="432816">
                <a:tc>
                  <a:txBody>
                    <a:bodyPr/>
                    <a:lstStyle/>
                    <a:p>
                      <a:endParaRPr lang="en-ZA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___________</a:t>
                      </a:r>
                      <a:endParaRPr lang="en-ZA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Conducts</a:t>
                      </a:r>
                      <a:r>
                        <a:rPr lang="en-ZA" sz="2200" baseline="0" dirty="0" smtClean="0"/>
                        <a:t> current.</a:t>
                      </a:r>
                      <a:endParaRPr lang="en-ZA" sz="22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Open </a:t>
                      </a:r>
                      <a:r>
                        <a:rPr lang="en-ZA" sz="2200" dirty="0" smtClean="0"/>
                        <a:t>switch</a:t>
                      </a:r>
                      <a:endParaRPr lang="en-ZA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200" dirty="0" smtClean="0"/>
                        <a:t>Given</a:t>
                      </a:r>
                      <a:endParaRPr lang="en-ZA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Stops current from moving</a:t>
                      </a:r>
                      <a:endParaRPr lang="en-ZA" sz="22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en-ZA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____.___.___</a:t>
                      </a:r>
                      <a:endParaRPr lang="en-ZA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Current can pass </a:t>
                      </a:r>
                      <a:r>
                        <a:rPr lang="en-ZA" sz="2200" dirty="0" smtClean="0"/>
                        <a:t>through.</a:t>
                      </a:r>
                      <a:endParaRPr lang="en-ZA" sz="2200" b="1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Cell</a:t>
                      </a:r>
                      <a:endParaRPr lang="en-ZA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200" dirty="0" smtClean="0"/>
                        <a:t>Given</a:t>
                      </a:r>
                      <a:endParaRPr lang="en-ZA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Produces electrical energy.</a:t>
                      </a:r>
                      <a:endParaRPr lang="en-ZA" sz="2200" b="1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Battery</a:t>
                      </a:r>
                      <a:endParaRPr lang="en-ZA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200" i="1" dirty="0"/>
                    </a:p>
                  </a:txBody>
                  <a:tcPr/>
                </a:tc>
              </a:tr>
              <a:tr h="466344">
                <a:tc>
                  <a:txBody>
                    <a:bodyPr/>
                    <a:lstStyle/>
                    <a:p>
                      <a:endParaRPr lang="en-ZA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200" baseline="0" dirty="0" smtClean="0"/>
                        <a:t>Electrical energy </a:t>
                      </a:r>
                      <a:r>
                        <a:rPr lang="en-ZA" sz="2200" baseline="0" dirty="0" smtClean="0">
                          <a:sym typeface="Wingdings"/>
                        </a:rPr>
                        <a:t> </a:t>
                      </a:r>
                      <a:r>
                        <a:rPr lang="en-ZA" sz="2200" baseline="0" dirty="0" smtClean="0"/>
                        <a:t>light.</a:t>
                      </a:r>
                      <a:endParaRPr lang="en-ZA" sz="2200" b="1" dirty="0"/>
                    </a:p>
                  </a:txBody>
                  <a:tcPr/>
                </a:tc>
              </a:tr>
              <a:tr h="344424"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Fuse</a:t>
                      </a:r>
                      <a:endParaRPr lang="en-ZA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200" i="1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Resistor</a:t>
                      </a:r>
                      <a:endParaRPr lang="en-ZA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200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7" y="2"/>
            <a:ext cx="2941533" cy="231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3686178"/>
            <a:ext cx="1752596" cy="317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2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ZA" sz="2000" u="sng" dirty="0" smtClean="0"/>
              <a:t>Question 3</a:t>
            </a:r>
          </a:p>
          <a:p>
            <a:pPr marL="457200" indent="-457200" algn="just">
              <a:buAutoNum type="arabicPeriod"/>
            </a:pPr>
            <a:r>
              <a:rPr lang="en-ZA" sz="2000" dirty="0" smtClean="0"/>
              <a:t>Slows down electrical current to force extra energy. 	[2]</a:t>
            </a:r>
          </a:p>
          <a:p>
            <a:pPr marL="457200" indent="-457200" algn="just">
              <a:buAutoNum type="arabicPeriod"/>
            </a:pPr>
            <a:r>
              <a:rPr lang="en-ZA" sz="2000" dirty="0" smtClean="0"/>
              <a:t>Light bulb. Kettle. Heater. Iron. Etc.			[1]</a:t>
            </a:r>
          </a:p>
          <a:p>
            <a:pPr marL="457200" indent="-457200" algn="just">
              <a:buAutoNum type="arabicPeriod"/>
            </a:pPr>
            <a:r>
              <a:rPr lang="en-ZA" sz="2000" dirty="0" smtClean="0"/>
              <a:t>(a) 	Heading: </a:t>
            </a:r>
            <a:r>
              <a:rPr lang="en-ZA" sz="2000" u="sng" dirty="0" smtClean="0"/>
              <a:t>Light Bulb</a:t>
            </a:r>
            <a:r>
              <a:rPr lang="en-ZA" sz="2000" dirty="0" smtClean="0"/>
              <a:t>		Filament</a:t>
            </a:r>
          </a:p>
          <a:p>
            <a:pPr marL="457200" indent="-457200" algn="just">
              <a:buNone/>
            </a:pPr>
            <a:r>
              <a:rPr lang="en-ZA" sz="2000" dirty="0" smtClean="0"/>
              <a:t>		Electrical contacts		Insulator		[4]</a:t>
            </a:r>
          </a:p>
          <a:p>
            <a:pPr marL="457200" indent="-457200" algn="just">
              <a:buNone/>
            </a:pPr>
            <a:r>
              <a:rPr lang="en-ZA" sz="2000" dirty="0" smtClean="0"/>
              <a:t>	(b)	Tungsten: Resists electrical flow &amp; has high melting point.	[5]</a:t>
            </a:r>
          </a:p>
          <a:p>
            <a:pPr marL="457200" indent="-457200" algn="just">
              <a:buNone/>
            </a:pPr>
            <a:r>
              <a:rPr lang="en-ZA" sz="2000" dirty="0" smtClean="0"/>
              <a:t>	(c)	Argon							[1]</a:t>
            </a:r>
          </a:p>
          <a:p>
            <a:pPr marL="457200" indent="-457200" algn="just">
              <a:buNone/>
            </a:pPr>
            <a:r>
              <a:rPr lang="en-ZA" sz="2000" dirty="0" smtClean="0"/>
              <a:t>	(d)	Filament heats up, becomes white-hot, produces light energy.	[3]</a:t>
            </a:r>
          </a:p>
          <a:p>
            <a:pPr marL="457200" indent="-457200" algn="just">
              <a:buNone/>
            </a:pPr>
            <a:r>
              <a:rPr lang="en-ZA" sz="2000" u="sng" dirty="0" smtClean="0"/>
              <a:t>Question 4</a:t>
            </a:r>
          </a:p>
          <a:p>
            <a:pPr marL="457200" indent="-457200" algn="just">
              <a:buAutoNum type="arabicPeriod"/>
            </a:pPr>
            <a:r>
              <a:rPr lang="en-ZA" sz="2000" dirty="0" smtClean="0"/>
              <a:t>Smaller             2.   Greater             3.   Low             4.   High		[4]</a:t>
            </a:r>
          </a:p>
          <a:p>
            <a:pPr marL="457200" indent="-457200" algn="just">
              <a:buNone/>
            </a:pPr>
            <a:r>
              <a:rPr lang="en-ZA" sz="2000" u="sng" dirty="0" smtClean="0"/>
              <a:t>Question 5</a:t>
            </a:r>
          </a:p>
          <a:p>
            <a:pPr marL="457200" indent="-457200" algn="just">
              <a:buAutoNum type="arabicPeriod"/>
            </a:pPr>
            <a:r>
              <a:rPr lang="en-ZA" sz="2000" dirty="0" smtClean="0"/>
              <a:t>Good conductor, and relatively cheap.				[2]</a:t>
            </a:r>
          </a:p>
          <a:p>
            <a:pPr marL="457200" indent="-457200" algn="just">
              <a:buAutoNum type="arabicPeriod"/>
            </a:pPr>
            <a:r>
              <a:rPr lang="en-ZA" sz="2000" dirty="0" err="1" smtClean="0"/>
              <a:t>Nichrome</a:t>
            </a:r>
            <a:r>
              <a:rPr lang="en-ZA" sz="2000" dirty="0" smtClean="0"/>
              <a:t>.							[2]</a:t>
            </a:r>
          </a:p>
          <a:p>
            <a:pPr marL="457200" indent="-457200" algn="just">
              <a:buAutoNum type="arabicPeriod"/>
            </a:pPr>
            <a:r>
              <a:rPr lang="en-ZA" sz="2000" dirty="0" smtClean="0"/>
              <a:t>Electrical energy is turned into heat energy.			[2]</a:t>
            </a:r>
            <a:endParaRPr lang="en-ZA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2"/>
            <a:ext cx="2214546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6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336</Words>
  <Application>Microsoft Office PowerPoint</Application>
  <PresentationFormat>On-screen Show (4:3)</PresentationFormat>
  <Paragraphs>71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APPLIANCES</vt:lpstr>
      <vt:lpstr>POSSIBLE PROBLEMS – Pg. 36-37</vt:lpstr>
      <vt:lpstr>POSSIBLE PROBLEMS: PICTURES</vt:lpstr>
      <vt:lpstr>More Resistors, from Pages 37-39</vt:lpstr>
      <vt:lpstr>QUESTIONS Pages 89-90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APPLIANCES</dc:title>
  <dc:creator>Anton Theron</dc:creator>
  <cp:lastModifiedBy>Calvin Theron</cp:lastModifiedBy>
  <cp:revision>3</cp:revision>
  <dcterms:created xsi:type="dcterms:W3CDTF">2006-08-16T00:00:00Z</dcterms:created>
  <dcterms:modified xsi:type="dcterms:W3CDTF">2020-06-05T19:52:43Z</dcterms:modified>
</cp:coreProperties>
</file>